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6"/>
    <p:restoredTop sz="94700"/>
  </p:normalViewPr>
  <p:slideViewPr>
    <p:cSldViewPr snapToGrid="0" snapToObjects="1">
      <p:cViewPr varScale="1">
        <p:scale>
          <a:sx n="81" d="100"/>
          <a:sy n="81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72E5E-AC9B-B24D-9686-7184C5CD208E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0B34F-4979-DC4E-8C1F-5823B90948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76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582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10467a1f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10467a1f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Super scripts (Possibly cleaner). On the slide have the first author the </a:t>
            </a:r>
            <a:r>
              <a:rPr lang="en-US" dirty="0" err="1"/>
              <a:t>abbr</a:t>
            </a:r>
            <a:r>
              <a:rPr lang="en-US" dirty="0"/>
              <a:t> journal, the volume, year, and page number. [no title, just the date]/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Cite the images.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8633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10467a1f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10467a1f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867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10467a1f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10467a1f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833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10467a1f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10467a1f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Make the model picture bigger. Look into changing the legend into a larger legend. Make the spike a separate slide (where it fills it).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5154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62898-CF12-8D4A-93BF-7E04B88C6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C78E4-7CA7-794A-8E95-5702054FE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96ACA-0C5B-864C-9F83-19A099EDD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61356-8BAB-034A-85E2-082CD26FF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A45DD-C75C-DF40-8321-A6327FF7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93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08FDA-E02C-F941-900B-B869D3DDC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FFC59C-620A-B14C-A825-497E2007DA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7A572-60AB-B54B-A31A-348BA8AA4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4351E-A95A-3240-8C94-689FE54E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1E8EE-A93C-914B-A04A-1D166078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3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CB8F73-2100-CA47-8517-81C53C0DCB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70697F-97CA-4C40-91B8-334CA44CA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6E126-B45C-A641-ADE2-957D5BA9D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0B7D4-DBDD-4E4B-825C-BACC17321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18307-2CC2-984C-93BB-016957151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488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388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153E8-752B-AC4E-92E0-FC83A514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0A904-CCDB-6D45-B9F0-82B61C19C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4F208-1ED8-7140-A4D6-0B84556DE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B2016-A80D-C641-8830-7739A1EA3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F56F0-B1C6-4B47-9AEF-1512789A1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8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BD7AD-8653-4745-8434-5A859F677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25FE0-490F-D546-8B0A-92719F68B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5A7D3-94D6-DA49-9109-88132485C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655D2-F51D-254D-BD38-0B9BA786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0EE05-D9E4-F14C-B3EA-5B8DA9408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8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00A0A-5B4E-7C46-89CF-44F0F3885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838A7-C007-5D47-A2BE-CFEBEBC123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56B8A-CB7D-BE42-B8AD-E52E07599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79E9A-13E7-D748-93FD-7347DC43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91FC9-F603-0341-AA4D-7F5930A33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0AE28-7D28-A141-8E48-F565FE095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13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70FF9-7F9F-C345-8A2F-867F188C7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D55D3-0FAA-4E4C-9475-649057CF7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983D48-AC10-4C48-A2DE-88A376B93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FAB9C5-F4A1-644B-AD3A-56FF95A856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9022D9-EB40-DB41-A337-1AC019C8B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6F991D-8B2E-A441-AD8E-FB7D8232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59B10D-CC4E-604A-8CBD-8A7ABC38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4091A-CBB5-AD40-9531-FC2B303A8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02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ED94-6A39-CE4C-A0C4-D1A1D6D7A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793F51-680B-6142-AE9F-B09F3F0FA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AADC12-D752-5D46-83E7-1CD72A6F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ECD02-9E42-3543-8CA9-C8BFD745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771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DB7F0F-71E6-C34B-82D8-3B80CF554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CBF973-1D93-074D-93D8-EABD8C835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BEC0D-F3C6-4643-983E-A476D967F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48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3310A-DAB0-A64D-AAFF-5B66381CE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CE46E-15BF-BF40-9D33-607CC527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AB58BC-DB68-EB4C-844C-A0F85FD5A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D68CF-9C61-D64A-929E-2A1102147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12334-AE3A-334E-B776-78413027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5DF0D-8EF1-5B44-BA74-F35968D9C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65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98380-3F8F-754B-9414-15C99DB32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0D305-94D9-0341-9006-015356B1A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BCBDA6-55E1-4846-8905-2C1EA6F9FA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06F5E-A4F4-BD46-AFFE-9B2B7A9AD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EA402-999B-4E41-B81C-8883114C3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BAEB0E-2C75-3C47-B82B-8A95E49F9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91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7F9B7D-9E89-3543-88E9-146E76421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57917-4B27-F84E-A6E6-52447114E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24B6B-2F9D-9942-9D7E-0B48885C5D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248E3-80C8-564B-A05A-A282170E8D4B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F7B7E-BBF5-5A43-9CA4-8AC018E6E2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2C5B5-D43A-F541-9EAB-1E8BB12AF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855F4-C55B-5645-92FC-AB69269354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06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-245777" y="27280"/>
            <a:ext cx="6334118" cy="274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4800" b="1" dirty="0">
                <a:latin typeface="Arial" panose="020B0604020202020204" pitchFamily="34" charset="0"/>
                <a:cs typeface="Arial" panose="020B0604020202020204" pitchFamily="34" charset="0"/>
              </a:rPr>
              <a:t>Air Quality and U: </a:t>
            </a:r>
            <a:r>
              <a:rPr lang="en" sz="4000" b="1" dirty="0">
                <a:latin typeface="Arial" panose="020B0604020202020204" pitchFamily="34" charset="0"/>
                <a:ea typeface="Tahoma"/>
                <a:cs typeface="Arial" panose="020B0604020202020204" pitchFamily="34" charset="0"/>
                <a:sym typeface="Tahoma"/>
              </a:rPr>
              <a:t>Improving Air Quality Monitoring in SLC</a:t>
            </a:r>
            <a:endParaRPr sz="4000" b="1" dirty="0">
              <a:latin typeface="Arial" panose="020B0604020202020204" pitchFamily="34" charset="0"/>
              <a:ea typeface="Tahoma"/>
              <a:cs typeface="Arial" panose="020B0604020202020204" pitchFamily="34" charset="0"/>
              <a:sym typeface="Tahom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24858"/>
          <a:stretch/>
        </p:blipFill>
        <p:spPr>
          <a:xfrm>
            <a:off x="6159064" y="0"/>
            <a:ext cx="6032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1941708" y="3262178"/>
            <a:ext cx="1959148" cy="5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dirty="0"/>
              <a:t>Dylan Wootton</a:t>
            </a:r>
            <a:endParaRPr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365D6D-1CB8-B746-A91A-B8C84BBD4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421" y="4816826"/>
            <a:ext cx="1885861" cy="144845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E7211D-7989-4B42-9499-E9C60C1BF7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5809" y="4816826"/>
            <a:ext cx="2069644" cy="178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40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517D-E379-1044-8F12-F8E58267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We use 100’s of these trees and use the ‘decision of the forest’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CC1A7-FA26-794F-A161-FCE0C220F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984" y="1811969"/>
            <a:ext cx="539750" cy="7473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522073-EDDE-2641-88F8-16692DB6D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383" y="1853042"/>
            <a:ext cx="455137" cy="665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B83F57-1DDF-5040-BE7D-E0128D99F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5198" y="1811969"/>
            <a:ext cx="452967" cy="662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1ED6AB-048D-2A47-8FB4-57147E863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661" y="1856213"/>
            <a:ext cx="539750" cy="7473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4BCB38-B47E-9045-9426-7A215FAE83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8875" y="1856213"/>
            <a:ext cx="452967" cy="662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776173-EF0D-C64A-B30E-1D63DF467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50" y="1853042"/>
            <a:ext cx="539750" cy="7473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B47CA9-1560-F942-9B39-A1A2C103E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264" y="1853042"/>
            <a:ext cx="452967" cy="6620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DC886D-C009-7440-B6F4-EAE775D97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810" y="1853042"/>
            <a:ext cx="539750" cy="74734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65E322-D526-5E44-8802-90E312808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9209" y="1894115"/>
            <a:ext cx="455137" cy="665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550599-9417-AD4F-98FC-45AB2B575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314" y="1853042"/>
            <a:ext cx="539750" cy="74734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86A95E-31FA-A248-B257-762A0E7849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7713" y="1894115"/>
            <a:ext cx="455137" cy="665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399AF0-103A-314F-BE96-A860EC51C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943" y="2767034"/>
            <a:ext cx="539750" cy="7473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A38F646-1D89-814A-9EA5-0D37A7483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661" y="2740590"/>
            <a:ext cx="539750" cy="74734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8B7CFE-F293-DC4E-A251-AB1850394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341" y="2729132"/>
            <a:ext cx="539750" cy="7473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2C3FD84-E2D9-FE44-B527-CAC3C5E87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0929" y="2702370"/>
            <a:ext cx="539750" cy="7473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2C065A-2E49-6041-A822-7409275D0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50" y="2702370"/>
            <a:ext cx="539750" cy="7473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32E938D-7A5E-4441-B7D1-C0B65184D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7917" y="2743443"/>
            <a:ext cx="455137" cy="665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FC52EE0-9B41-3C4F-8CD2-DC17FE8E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81" y="3763172"/>
            <a:ext cx="539750" cy="74734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8592588-95B3-CB4A-844A-18C145E53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680" y="3804245"/>
            <a:ext cx="455137" cy="665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DDA7D6E-800D-CF40-B9A2-D8E14BBCB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495" y="3763172"/>
            <a:ext cx="452967" cy="6620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C6F36B2-0EA5-9D48-A7F4-8EB76612E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958" y="3807416"/>
            <a:ext cx="539750" cy="7473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890D04C-C62E-A148-8B8F-5FC658D81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9209" y="2702370"/>
            <a:ext cx="452967" cy="66202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CDB206C-25C0-3F4A-9757-2B802521C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347" y="3804245"/>
            <a:ext cx="539750" cy="74734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BDB50A2-12FA-7F4B-9290-516D4B556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561" y="3804245"/>
            <a:ext cx="452967" cy="66202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16E3846-8182-D54A-8C9B-8439F5794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107" y="3804245"/>
            <a:ext cx="539750" cy="74734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44BAF3A-89C0-EF45-9E7B-8472CC6D1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506" y="3845318"/>
            <a:ext cx="455137" cy="6652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902AB6A-E497-FD4C-A970-15990C192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9611" y="3804245"/>
            <a:ext cx="539750" cy="74734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9E095C7-F0D8-824A-A98E-2CF82990CD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010" y="3845318"/>
            <a:ext cx="455137" cy="6652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9A65F53-4E9B-8D40-9EED-E6F90B475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949" y="2688059"/>
            <a:ext cx="539750" cy="74734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02B4E7A-22CE-D045-9E31-F6899DF2D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58" y="2806006"/>
            <a:ext cx="455137" cy="6652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703A23E-68F2-CD4E-8CA8-603B8FD27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3936" y="2729132"/>
            <a:ext cx="455137" cy="6652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EA08498-B74D-2640-A50F-80D42B45F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916" y="3845318"/>
            <a:ext cx="452967" cy="662029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E62CBF3-B39C-994A-9A7B-E156CA833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052" y="2822736"/>
            <a:ext cx="455137" cy="6652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F04C77E-0544-F445-8924-E38A5F50F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3281" y="4711895"/>
            <a:ext cx="539750" cy="74734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28AF223-332A-6943-A932-DDA9CB9A5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680" y="4752968"/>
            <a:ext cx="455137" cy="6652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A1BD43F-CAAD-DD44-9F9C-763CB8417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495" y="4711895"/>
            <a:ext cx="452967" cy="66202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12D8DE7-FA59-2D49-852F-0A037C95A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958" y="4756139"/>
            <a:ext cx="539750" cy="74734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F340C37-BE6D-4541-9833-BDC90FDD1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172" y="4756139"/>
            <a:ext cx="452967" cy="66202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61FD788-165D-FE4F-8AE7-DC2E05049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347" y="4752968"/>
            <a:ext cx="539750" cy="747346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5BD39C3-0F58-2D4D-BD5F-A6E48A401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561" y="4752968"/>
            <a:ext cx="452967" cy="66202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14A7C132-BB41-9049-9DFA-5DA97A8E4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1107" y="4752968"/>
            <a:ext cx="539750" cy="747346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DBBBC7C-DD86-1F46-90F0-26E5E5B92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6506" y="4794041"/>
            <a:ext cx="455137" cy="6652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FCFFB70-D334-944A-823B-05872D1E1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9611" y="4752968"/>
            <a:ext cx="539750" cy="74734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F3D7679-D4DC-584A-B13B-DFCAB0439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010" y="4794041"/>
            <a:ext cx="455137" cy="6652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39FAC0E-6A89-5A4E-B3BA-F85209201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240" y="5666960"/>
            <a:ext cx="539750" cy="747346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05709F3-5625-8446-995A-08FB2EB5B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958" y="5640516"/>
            <a:ext cx="539750" cy="747346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662F9E37-A472-6F4D-BAD7-2879A1C26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638" y="5629058"/>
            <a:ext cx="539750" cy="747346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7AC63DE-4450-074F-81DE-95B680405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26" y="5602296"/>
            <a:ext cx="539750" cy="747346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D1095E6-9C43-844C-8AF4-6E5FFE12E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8347" y="5602296"/>
            <a:ext cx="539750" cy="74734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B85916D-2D92-464B-B230-AD203513C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5214" y="5643369"/>
            <a:ext cx="455137" cy="6652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5477679-8A97-124F-8A08-5F1F2D357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506" y="5602296"/>
            <a:ext cx="452967" cy="66202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CECC13BA-A5AD-D549-B467-41002EDFE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246" y="5587985"/>
            <a:ext cx="539750" cy="747346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0EB5736C-C769-3C4F-8EE2-DCBF91AFE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455" y="5705932"/>
            <a:ext cx="455137" cy="665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823565F-B1F9-0249-A1B5-8EDA3AB2A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233" y="5629058"/>
            <a:ext cx="455137" cy="665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090CECA7-BFB4-AC44-ACBD-A0D4B9FC6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2349" y="5722662"/>
            <a:ext cx="455137" cy="6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307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33;p19">
            <a:extLst>
              <a:ext uri="{FF2B5EF4-FFF2-40B4-BE49-F238E27FC236}">
                <a16:creationId xmlns:a16="http://schemas.microsoft.com/office/drawing/2014/main" id="{BF747652-3AB9-C74F-9F40-D97A4340AC8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01996" y="2677134"/>
            <a:ext cx="1046403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 dirty="0">
                <a:latin typeface="Arial" panose="020B0604020202020204" pitchFamily="34" charset="0"/>
                <a:cs typeface="Arial" panose="020B0604020202020204" pitchFamily="34" charset="0"/>
              </a:rPr>
              <a:t>Better data means </a:t>
            </a:r>
            <a:r>
              <a:rPr lang="en" sz="4200" b="1" dirty="0">
                <a:solidFill>
                  <a:srgbClr val="166B1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 outcomes.</a:t>
            </a:r>
            <a:endParaRPr sz="4200" b="1" dirty="0">
              <a:solidFill>
                <a:srgbClr val="166B1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647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133635" y="187733"/>
            <a:ext cx="12092052" cy="157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latin typeface="Arial" panose="020B0604020202020204" pitchFamily="34" charset="0"/>
                <a:cs typeface="Arial" panose="020B0604020202020204" pitchFamily="34" charset="0"/>
              </a:rPr>
              <a:t>Poor Air Quality Causes Irreversible Damage to Cardiac and Respiratory Health.</a:t>
            </a:r>
            <a:r>
              <a:rPr lang="en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272667" y="1650567"/>
            <a:ext cx="23908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 dirty="0"/>
              <a:t>50 years of </a:t>
            </a:r>
            <a:r>
              <a:rPr lang="en" sz="3200" b="1" dirty="0"/>
              <a:t>clean air </a:t>
            </a:r>
            <a:r>
              <a:rPr lang="en" sz="3200" dirty="0"/>
              <a:t>(rural)</a:t>
            </a:r>
            <a:endParaRPr sz="3200" dirty="0"/>
          </a:p>
        </p:txBody>
      </p:sp>
      <p:sp>
        <p:nvSpPr>
          <p:cNvPr id="67" name="Google Shape;67;p14"/>
          <p:cNvSpPr txBox="1"/>
          <p:nvPr/>
        </p:nvSpPr>
        <p:spPr>
          <a:xfrm>
            <a:off x="4239031" y="3302876"/>
            <a:ext cx="2702800" cy="1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200" dirty="0"/>
              <a:t>50 years of </a:t>
            </a:r>
            <a:r>
              <a:rPr lang="en" sz="3200" b="1" dirty="0"/>
              <a:t>air pollution</a:t>
            </a:r>
            <a:r>
              <a:rPr lang="en" sz="3200" dirty="0"/>
              <a:t> (city)</a:t>
            </a:r>
            <a:endParaRPr sz="3200" dirty="0"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l="43810"/>
          <a:stretch/>
        </p:blipFill>
        <p:spPr>
          <a:xfrm>
            <a:off x="8524129" y="1818919"/>
            <a:ext cx="2451716" cy="314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3">
            <a:alphaModFix/>
          </a:blip>
          <a:srcRect r="56788"/>
          <a:stretch/>
        </p:blipFill>
        <p:spPr>
          <a:xfrm>
            <a:off x="1025989" y="1763734"/>
            <a:ext cx="1885511" cy="31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 rot="10800000" flipH="1">
            <a:off x="6995797" y="3856676"/>
            <a:ext cx="1315200" cy="671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1" name="Google Shape;71;p14"/>
          <p:cNvSpPr/>
          <p:nvPr/>
        </p:nvSpPr>
        <p:spPr>
          <a:xfrm flipH="1">
            <a:off x="3056367" y="2239333"/>
            <a:ext cx="1369496" cy="61603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A437295-230B-C14A-89AF-0B9FE12B877D}"/>
              </a:ext>
            </a:extLst>
          </p:cNvPr>
          <p:cNvGrpSpPr/>
          <p:nvPr/>
        </p:nvGrpSpPr>
        <p:grpSpPr>
          <a:xfrm>
            <a:off x="418000" y="4855056"/>
            <a:ext cx="11356000" cy="2278605"/>
            <a:chOff x="313500" y="3641292"/>
            <a:chExt cx="8517000" cy="1708954"/>
          </a:xfrm>
        </p:grpSpPr>
        <p:sp>
          <p:nvSpPr>
            <p:cNvPr id="65" name="Google Shape;65;p14"/>
            <p:cNvSpPr txBox="1"/>
            <p:nvPr/>
          </p:nvSpPr>
          <p:spPr>
            <a:xfrm>
              <a:off x="313500" y="3641292"/>
              <a:ext cx="8517000" cy="11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r>
                <a:rPr lang="en-US" sz="3467" b="1" dirty="0"/>
                <a:t>P</a:t>
              </a:r>
              <a:r>
                <a:rPr lang="en" sz="3467" b="1" dirty="0" err="1"/>
                <a:t>oor</a:t>
              </a:r>
              <a:r>
                <a:rPr lang="en" sz="3467" b="1" dirty="0"/>
                <a:t> air quality leads to </a:t>
              </a:r>
              <a:r>
                <a:rPr lang="en" sz="3467" b="1" dirty="0">
                  <a:solidFill>
                    <a:srgbClr val="FF0000"/>
                  </a:solidFill>
                </a:rPr>
                <a:t>2,000 premature deaths </a:t>
              </a:r>
              <a:r>
                <a:rPr lang="en" sz="3467" b="1" dirty="0"/>
                <a:t>of Utah residents each year.</a:t>
              </a:r>
              <a:r>
                <a:rPr lang="en" sz="3467" b="1" baseline="30000" dirty="0"/>
                <a:t>2</a:t>
              </a:r>
              <a:endParaRPr sz="3467" b="1" baseline="30000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EF13823-93A2-F449-B50D-ABC1839FF9EB}"/>
                </a:ext>
              </a:extLst>
            </p:cNvPr>
            <p:cNvSpPr txBox="1"/>
            <p:nvPr/>
          </p:nvSpPr>
          <p:spPr>
            <a:xfrm>
              <a:off x="723325" y="4542476"/>
              <a:ext cx="8021203" cy="807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133" dirty="0">
                  <a:solidFill>
                    <a:schemeClr val="bg1">
                      <a:lumMod val="50000"/>
                    </a:schemeClr>
                  </a:solidFill>
                </a:rPr>
                <a:t>[1] - Yu-Fei Xing. Thoracic Disease. January 2016. </a:t>
              </a:r>
              <a:r>
                <a:rPr lang="en-US" sz="2133" dirty="0" err="1">
                  <a:solidFill>
                    <a:schemeClr val="bg1">
                      <a:lumMod val="50000"/>
                    </a:schemeClr>
                  </a:solidFill>
                </a:rPr>
                <a:t>Pg</a:t>
              </a:r>
              <a:r>
                <a:rPr lang="en-US" sz="2133" dirty="0">
                  <a:solidFill>
                    <a:schemeClr val="bg1">
                      <a:lumMod val="50000"/>
                    </a:schemeClr>
                  </a:solidFill>
                </a:rPr>
                <a:t> 69 – 74.</a:t>
              </a:r>
              <a:r>
                <a:rPr lang="en-US" sz="2133" dirty="0"/>
                <a:t> </a:t>
              </a:r>
              <a:endParaRPr lang="en-US" sz="2133" dirty="0">
                <a:solidFill>
                  <a:schemeClr val="bg1">
                    <a:lumMod val="50000"/>
                  </a:schemeClr>
                </a:solidFill>
              </a:endParaRPr>
            </a:p>
            <a:p>
              <a:r>
                <a:rPr lang="en-US" sz="2133" dirty="0">
                  <a:solidFill>
                    <a:schemeClr val="bg1">
                      <a:lumMod val="50000"/>
                    </a:schemeClr>
                  </a:solidFill>
                </a:rPr>
                <a:t>[2] - Brian </a:t>
              </a:r>
              <a:r>
                <a:rPr lang="en-US" sz="2133" dirty="0" err="1">
                  <a:solidFill>
                    <a:schemeClr val="bg1">
                      <a:lumMod val="50000"/>
                    </a:schemeClr>
                  </a:solidFill>
                </a:rPr>
                <a:t>Moench</a:t>
              </a:r>
              <a:r>
                <a:rPr lang="en-US" sz="2133" dirty="0">
                  <a:solidFill>
                    <a:schemeClr val="bg1">
                      <a:lumMod val="50000"/>
                    </a:schemeClr>
                  </a:solidFill>
                </a:rPr>
                <a:t>. Salt Lake Tribute. Jan 24</a:t>
              </a:r>
              <a:r>
                <a:rPr lang="en-US" sz="2133" baseline="30000" dirty="0">
                  <a:solidFill>
                    <a:schemeClr val="bg1">
                      <a:lumMod val="50000"/>
                    </a:schemeClr>
                  </a:solidFill>
                </a:rPr>
                <a:t>th</a:t>
              </a:r>
              <a:r>
                <a:rPr lang="en-US" sz="2133" dirty="0">
                  <a:solidFill>
                    <a:schemeClr val="bg1">
                      <a:lumMod val="50000"/>
                    </a:schemeClr>
                  </a:solidFill>
                </a:rPr>
                <a:t> 2013. Full Article. </a:t>
              </a:r>
            </a:p>
            <a:p>
              <a:endParaRPr lang="en-US" sz="2133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7061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85;p16">
            <a:extLst>
              <a:ext uri="{FF2B5EF4-FFF2-40B4-BE49-F238E27FC236}">
                <a16:creationId xmlns:a16="http://schemas.microsoft.com/office/drawing/2014/main" id="{A64868FF-BE2F-A948-BBDC-25F8B49960E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1387" y="139226"/>
            <a:ext cx="6365027" cy="523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581388" y="143498"/>
            <a:ext cx="6365027" cy="523290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4015801" y="1483829"/>
            <a:ext cx="3831200" cy="17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2800" b="1"/>
              <a:t>BAD</a:t>
            </a:r>
            <a:endParaRPr sz="12800" b="1"/>
          </a:p>
        </p:txBody>
      </p:sp>
    </p:spTree>
    <p:extLst>
      <p:ext uri="{BB962C8B-B14F-4D97-AF65-F5344CB8AC3E}">
        <p14:creationId xmlns:p14="http://schemas.microsoft.com/office/powerpoint/2010/main" val="2465103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1387" y="139226"/>
            <a:ext cx="6365027" cy="5237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657171" y="4409550"/>
            <a:ext cx="4126979" cy="96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657171" y="239439"/>
            <a:ext cx="4126979" cy="4174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4249899" y="3713185"/>
            <a:ext cx="1753748" cy="995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3287702" y="2842600"/>
            <a:ext cx="735812" cy="2486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 rot="-879783">
            <a:off x="3023437" y="451960"/>
            <a:ext cx="641812" cy="24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4789548" y="1033529"/>
            <a:ext cx="280633" cy="2716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>
            <a:off x="6774740" y="2189190"/>
            <a:ext cx="2171672" cy="3187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6780047" y="239439"/>
            <a:ext cx="2183067" cy="1945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3978753" y="1155408"/>
            <a:ext cx="4232063" cy="431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970079" y="563762"/>
            <a:ext cx="2100104" cy="167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970079" y="563762"/>
            <a:ext cx="2100104" cy="1674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4">
            <a:alphaModFix amt="43000"/>
          </a:blip>
          <a:stretch>
            <a:fillRect/>
          </a:stretch>
        </p:blipFill>
        <p:spPr>
          <a:xfrm>
            <a:off x="2970068" y="573130"/>
            <a:ext cx="2100112" cy="2175644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7087599" y="2996289"/>
            <a:ext cx="1892416" cy="138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267" b="1"/>
              <a:t>LESS</a:t>
            </a:r>
            <a:endParaRPr sz="4267" b="1"/>
          </a:p>
          <a:p>
            <a:pPr algn="ctr"/>
            <a:r>
              <a:rPr lang="en" sz="4267" b="1"/>
              <a:t>BAD</a:t>
            </a:r>
            <a:endParaRPr sz="4267" b="1"/>
          </a:p>
        </p:txBody>
      </p:sp>
      <p:sp>
        <p:nvSpPr>
          <p:cNvPr id="99" name="Google Shape;99;p16"/>
          <p:cNvSpPr txBox="1"/>
          <p:nvPr/>
        </p:nvSpPr>
        <p:spPr>
          <a:xfrm>
            <a:off x="5074949" y="2706241"/>
            <a:ext cx="1670065" cy="834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267" b="1"/>
              <a:t>BAD</a:t>
            </a:r>
            <a:endParaRPr sz="4267" b="1"/>
          </a:p>
        </p:txBody>
      </p:sp>
      <p:sp>
        <p:nvSpPr>
          <p:cNvPr id="100" name="Google Shape;100;p16"/>
          <p:cNvSpPr txBox="1"/>
          <p:nvPr/>
        </p:nvSpPr>
        <p:spPr>
          <a:xfrm>
            <a:off x="7029766" y="401974"/>
            <a:ext cx="1670065" cy="834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267" b="1"/>
              <a:t>BAD</a:t>
            </a:r>
            <a:endParaRPr sz="4267" b="1"/>
          </a:p>
        </p:txBody>
      </p:sp>
      <p:sp>
        <p:nvSpPr>
          <p:cNvPr id="101" name="Google Shape;101;p16"/>
          <p:cNvSpPr txBox="1"/>
          <p:nvPr/>
        </p:nvSpPr>
        <p:spPr>
          <a:xfrm>
            <a:off x="3083432" y="560077"/>
            <a:ext cx="1892416" cy="147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000" b="1"/>
              <a:t>REAL</a:t>
            </a:r>
            <a:endParaRPr sz="4000" b="1"/>
          </a:p>
          <a:p>
            <a:pPr algn="ctr"/>
            <a:r>
              <a:rPr lang="en" sz="4267" b="1"/>
              <a:t>BAD</a:t>
            </a:r>
            <a:endParaRPr sz="4267" b="1"/>
          </a:p>
        </p:txBody>
      </p:sp>
      <p:sp>
        <p:nvSpPr>
          <p:cNvPr id="102" name="Google Shape;102;p16"/>
          <p:cNvSpPr txBox="1"/>
          <p:nvPr/>
        </p:nvSpPr>
        <p:spPr>
          <a:xfrm>
            <a:off x="183964" y="5213543"/>
            <a:ext cx="11866400" cy="9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3733" b="1" dirty="0"/>
              <a:t>The severity of air pollution can vary significantly, even between distances of 50 meters.</a:t>
            </a:r>
            <a:r>
              <a:rPr lang="en" sz="3733" b="1" baseline="30000" dirty="0"/>
              <a:t>3</a:t>
            </a:r>
            <a:endParaRPr sz="3733" b="1" dirty="0"/>
          </a:p>
        </p:txBody>
      </p:sp>
      <p:sp>
        <p:nvSpPr>
          <p:cNvPr id="103" name="Google Shape;103;p16"/>
          <p:cNvSpPr txBox="1"/>
          <p:nvPr/>
        </p:nvSpPr>
        <p:spPr>
          <a:xfrm>
            <a:off x="4179832" y="3442677"/>
            <a:ext cx="1892416" cy="1477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267" b="1"/>
              <a:t>MORE</a:t>
            </a:r>
            <a:endParaRPr sz="4267" b="1"/>
          </a:p>
          <a:p>
            <a:pPr algn="ctr"/>
            <a:r>
              <a:rPr lang="en" sz="4267" b="1"/>
              <a:t>BAD</a:t>
            </a:r>
            <a:endParaRPr sz="4267" b="1"/>
          </a:p>
        </p:txBody>
      </p:sp>
      <p:sp>
        <p:nvSpPr>
          <p:cNvPr id="104" name="Google Shape;104;p16"/>
          <p:cNvSpPr/>
          <p:nvPr/>
        </p:nvSpPr>
        <p:spPr>
          <a:xfrm rot="-1014973">
            <a:off x="1686273" y="301971"/>
            <a:ext cx="8771951" cy="5397504"/>
          </a:xfrm>
          <a:prstGeom prst="rect">
            <a:avLst/>
          </a:prstGeom>
          <a:solidFill>
            <a:srgbClr val="A61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5" name="Google Shape;105;p16"/>
          <p:cNvSpPr txBox="1"/>
          <p:nvPr/>
        </p:nvSpPr>
        <p:spPr>
          <a:xfrm rot="-1029229">
            <a:off x="1543678" y="960815"/>
            <a:ext cx="8146799" cy="950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6400" b="1" dirty="0">
                <a:solidFill>
                  <a:srgbClr val="FFFFFF"/>
                </a:solidFill>
              </a:rPr>
              <a:t>We lack the data to make informed decisions about air quality.</a:t>
            </a:r>
            <a:endParaRPr sz="6400" b="1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CAB536-1606-9F4A-8E26-8A6AF08C9F9E}"/>
              </a:ext>
            </a:extLst>
          </p:cNvPr>
          <p:cNvSpPr txBox="1"/>
          <p:nvPr/>
        </p:nvSpPr>
        <p:spPr>
          <a:xfrm>
            <a:off x="3655607" y="6395051"/>
            <a:ext cx="7087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[3] S.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Steinle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. Total Environment. Jan 2013. 183-193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876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/>
        </p:nvSpPr>
        <p:spPr>
          <a:xfrm>
            <a:off x="415600" y="447393"/>
            <a:ext cx="10989200" cy="1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733" b="1" dirty="0">
                <a:solidFill>
                  <a:schemeClr val="dk1"/>
                </a:solidFill>
              </a:rPr>
              <a:t>We strategically placed sensors and use a model to interpolate between them.</a:t>
            </a:r>
            <a:endParaRPr sz="3733" b="1" dirty="0">
              <a:solidFill>
                <a:schemeClr val="dk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127431-4D35-5648-BBC1-3F83BEE62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2603B59-5AD7-CC48-B0ED-F2F590EA9777}"/>
              </a:ext>
            </a:extLst>
          </p:cNvPr>
          <p:cNvGrpSpPr/>
          <p:nvPr/>
        </p:nvGrpSpPr>
        <p:grpSpPr>
          <a:xfrm>
            <a:off x="1079257" y="2313466"/>
            <a:ext cx="9661885" cy="3697893"/>
            <a:chOff x="882978" y="2241994"/>
            <a:chExt cx="7246414" cy="2773420"/>
          </a:xfrm>
        </p:grpSpPr>
        <p:pic>
          <p:nvPicPr>
            <p:cNvPr id="11" name="Google Shape;114;p17">
              <a:extLst>
                <a:ext uri="{FF2B5EF4-FFF2-40B4-BE49-F238E27FC236}">
                  <a16:creationId xmlns:a16="http://schemas.microsoft.com/office/drawing/2014/main" id="{F5695735-A501-4D4E-A8B2-5B1D0DB3834F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11735" r="11470" b="35632"/>
            <a:stretch/>
          </p:blipFill>
          <p:spPr>
            <a:xfrm>
              <a:off x="882978" y="2242159"/>
              <a:ext cx="6544955" cy="27732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14;p17">
              <a:extLst>
                <a:ext uri="{FF2B5EF4-FFF2-40B4-BE49-F238E27FC236}">
                  <a16:creationId xmlns:a16="http://schemas.microsoft.com/office/drawing/2014/main" id="{7108D157-7293-414D-B3EB-AB30E6209168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90935" t="13484" r="104" b="43492"/>
            <a:stretch/>
          </p:blipFill>
          <p:spPr>
            <a:xfrm>
              <a:off x="7327726" y="2241994"/>
              <a:ext cx="801666" cy="2767682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73926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41A21-6D7D-5249-ACDB-E63A4247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 developed software to allow a user to explore these spikes in air pollution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E781AA-6102-C944-8632-D27450334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5950" y="2799798"/>
            <a:ext cx="3340100" cy="2565400"/>
          </a:xfrm>
          <a:prstGeom prst="rect">
            <a:avLst/>
          </a:prstGeom>
        </p:spPr>
      </p:pic>
      <p:pic>
        <p:nvPicPr>
          <p:cNvPr id="9" name="Picture 2" descr="https://lh5.googleusercontent.com/WqZF_uEGe7h8FfC-wi5hxllyf3CalSRHGX8UHnZ6XzZ3HDWqaqq06j1xJb_GJvSuGVcwPmRioyAPYNxxlLppDLwcKX5b8QHi9ePWWGf1vJruVUzRP9IxU7OZaNZHO6DwsQ29bBLY">
            <a:extLst>
              <a:ext uri="{FF2B5EF4-FFF2-40B4-BE49-F238E27FC236}">
                <a16:creationId xmlns:a16="http://schemas.microsoft.com/office/drawing/2014/main" id="{B62E6645-FD9C-FA47-B1C7-92F4E5016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00" y="2250178"/>
            <a:ext cx="3711749" cy="337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lh3.googleusercontent.com/P30KXFNfuIerqy179B3zRNEFh-fj5nEEbGDj07fpQAV3yQmR7Y6Qspc5S8jahHTPOBDX2mv0uf4MuAkVeBeZTwJwi-ZNC-fvtJXDGsH5OKDnVvwLNEgOgnuIoULQe-tqu3uK5Q7I">
            <a:extLst>
              <a:ext uri="{FF2B5EF4-FFF2-40B4-BE49-F238E27FC236}">
                <a16:creationId xmlns:a16="http://schemas.microsoft.com/office/drawing/2014/main" id="{0F8D265E-78EC-F344-B3E8-01E40D99BA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0" r="5441"/>
          <a:stretch/>
        </p:blipFill>
        <p:spPr bwMode="auto">
          <a:xfrm>
            <a:off x="4245943" y="2250178"/>
            <a:ext cx="3414359" cy="3461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lh5.googleusercontent.com/LOJtXzUieJm_GnuK8DPCESM4pR3lJtdpHQLEeualyaLR4P2slGQu5_V_pqqGL9QiBZl-yAhdwfxwTwrDQxjURW8eL0jPc6hfCRcHjw9sqmOFCqGzE-_CdYDzBWziCTUYs0srnVhc">
            <a:extLst>
              <a:ext uri="{FF2B5EF4-FFF2-40B4-BE49-F238E27FC236}">
                <a16:creationId xmlns:a16="http://schemas.microsoft.com/office/drawing/2014/main" id="{FF00D91B-E592-7844-B92C-0899F2C36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835" y="2250178"/>
            <a:ext cx="4015685" cy="327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506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B92DD-A8C6-2040-89D7-F1DEA71E9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593366"/>
            <a:ext cx="11360800" cy="189583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Using the knowledge we gained, we built a classifier to determine if a sensor reading would skew the model.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2D68FC-F50D-ED4C-8EE5-54A1DB80A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1178" y="3225092"/>
            <a:ext cx="2069644" cy="178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19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B54C70E-F196-FD4B-AD26-FF63FD90F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333" y="1543232"/>
            <a:ext cx="3534667" cy="51660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EA014F-BB91-0F46-B0BE-516637592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This classifier works through mini ‘flow charts’ known as Decision Trees.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757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B9679-0EBC-734F-A996-FF5930C39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68884"/>
            <a:ext cx="11360800" cy="763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Multiple Decision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Trees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form a ‘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Forest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10E6F8-1E4C-524A-93D3-6075AC501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178" y="943467"/>
            <a:ext cx="3264192" cy="45196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91A8C2-3BFD-E94C-91DF-F4F894B0A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77" y="1140317"/>
            <a:ext cx="2957705" cy="4322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6C891D-6A48-054C-8152-EA0611915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499" y="629995"/>
            <a:ext cx="3386667" cy="49497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2686591-C1A3-DC4F-902C-BF11C2134FAA}"/>
              </a:ext>
            </a:extLst>
          </p:cNvPr>
          <p:cNvSpPr txBox="1"/>
          <p:nvPr/>
        </p:nvSpPr>
        <p:spPr>
          <a:xfrm>
            <a:off x="1257632" y="5579738"/>
            <a:ext cx="16747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C00000"/>
                </a:solidFill>
              </a:rPr>
              <a:t>Disrupt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CEA035-76FC-F94B-8D02-8B3DDE5FDCCD}"/>
              </a:ext>
            </a:extLst>
          </p:cNvPr>
          <p:cNvSpPr txBox="1"/>
          <p:nvPr/>
        </p:nvSpPr>
        <p:spPr>
          <a:xfrm>
            <a:off x="5314897" y="5579738"/>
            <a:ext cx="16747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C00000"/>
                </a:solidFill>
              </a:rPr>
              <a:t>Disrupt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20E4F7-02C0-4F48-94A0-563AA3DBF83D}"/>
              </a:ext>
            </a:extLst>
          </p:cNvPr>
          <p:cNvSpPr txBox="1"/>
          <p:nvPr/>
        </p:nvSpPr>
        <p:spPr>
          <a:xfrm>
            <a:off x="8904314" y="5556271"/>
            <a:ext cx="21527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6">
                    <a:lumMod val="75000"/>
                  </a:schemeClr>
                </a:solidFill>
              </a:rPr>
              <a:t>No Disrupt</a:t>
            </a:r>
          </a:p>
        </p:txBody>
      </p:sp>
    </p:spTree>
    <p:extLst>
      <p:ext uri="{BB962C8B-B14F-4D97-AF65-F5344CB8AC3E}">
        <p14:creationId xmlns:p14="http://schemas.microsoft.com/office/powerpoint/2010/main" val="2901481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307</Words>
  <Application>Microsoft Macintosh PowerPoint</Application>
  <PresentationFormat>Widescreen</PresentationFormat>
  <Paragraphs>33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Tahoma</vt:lpstr>
      <vt:lpstr>Office Theme</vt:lpstr>
      <vt:lpstr>Air Quality and U: Improving Air Quality Monitoring in SLC</vt:lpstr>
      <vt:lpstr>Poor Air Quality Causes Irreversible Damage to Cardiac and Respiratory Health.1</vt:lpstr>
      <vt:lpstr>PowerPoint Presentation</vt:lpstr>
      <vt:lpstr>PowerPoint Presentation</vt:lpstr>
      <vt:lpstr>PowerPoint Presentation</vt:lpstr>
      <vt:lpstr>I developed software to allow a user to explore these spikes in air pollution</vt:lpstr>
      <vt:lpstr>Using the knowledge we gained, we built a classifier to determine if a sensor reading would skew the model.</vt:lpstr>
      <vt:lpstr>This classifier works through mini ‘flow charts’ known as Decision Trees.</vt:lpstr>
      <vt:lpstr>Multiple Decision Trees form a ‘Forest’</vt:lpstr>
      <vt:lpstr>We use 100’s of these trees and use the ‘decision of the forest’</vt:lpstr>
      <vt:lpstr>Better data means better outcomes.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Wootton</dc:creator>
  <cp:lastModifiedBy>Dylan Wootton</cp:lastModifiedBy>
  <cp:revision>4</cp:revision>
  <dcterms:created xsi:type="dcterms:W3CDTF">2019-04-03T19:24:40Z</dcterms:created>
  <dcterms:modified xsi:type="dcterms:W3CDTF">2019-04-03T19:55:44Z</dcterms:modified>
</cp:coreProperties>
</file>

<file path=docProps/thumbnail.jpeg>
</file>